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10287000" cx="18288000"/>
  <p:notesSz cx="6858000" cy="9144000"/>
  <p:embeddedFontLst>
    <p:embeddedFont>
      <p:font typeface="Poppins"/>
      <p:bold r:id="rId47"/>
      <p:boldItalic r:id="rId48"/>
    </p:embeddedFont>
    <p:embeddedFont>
      <p:font typeface="Poppins Light"/>
      <p:regular r:id="rId49"/>
      <p:bold r:id="rId50"/>
      <p:italic r:id="rId51"/>
      <p:boldItalic r:id="rId52"/>
    </p:embeddedFont>
    <p:embeddedFont>
      <p:font typeface="Poppins Medium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7" roundtripDataSignature="AMtx7mh6UlCXLtcolyroVJB9WEJLzqe4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A9E064-7423-4E22-A5D8-24EE79CA772F}">
  <a:tblStyle styleId="{E8A9E064-7423-4E22-A5D8-24EE79CA77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oppins-boldItalic.fntdata"/><Relationship Id="rId47" Type="http://schemas.openxmlformats.org/officeDocument/2006/relationships/font" Target="fonts/Poppins-bold.fntdata"/><Relationship Id="rId49" Type="http://schemas.openxmlformats.org/officeDocument/2006/relationships/font" Target="fonts/PoppinsLigh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oppinsLight-italic.fntdata"/><Relationship Id="rId50" Type="http://schemas.openxmlformats.org/officeDocument/2006/relationships/font" Target="fonts/PoppinsLight-bold.fntdata"/><Relationship Id="rId53" Type="http://schemas.openxmlformats.org/officeDocument/2006/relationships/font" Target="fonts/PoppinsMedium-regular.fntdata"/><Relationship Id="rId52" Type="http://schemas.openxmlformats.org/officeDocument/2006/relationships/font" Target="fonts/PoppinsLight-boldItalic.fntdata"/><Relationship Id="rId11" Type="http://schemas.openxmlformats.org/officeDocument/2006/relationships/slide" Target="slides/slide5.xml"/><Relationship Id="rId55" Type="http://schemas.openxmlformats.org/officeDocument/2006/relationships/font" Target="fonts/PoppinsMedium-italic.fntdata"/><Relationship Id="rId10" Type="http://schemas.openxmlformats.org/officeDocument/2006/relationships/slide" Target="slides/slide4.xml"/><Relationship Id="rId54" Type="http://schemas.openxmlformats.org/officeDocument/2006/relationships/font" Target="fonts/PoppinsMedium-bold.fntdata"/><Relationship Id="rId13" Type="http://schemas.openxmlformats.org/officeDocument/2006/relationships/slide" Target="slides/slide7.xml"/><Relationship Id="rId57" Type="http://customschemas.google.com/relationships/presentationmetadata" Target="metadata"/><Relationship Id="rId12" Type="http://schemas.openxmlformats.org/officeDocument/2006/relationships/slide" Target="slides/slide6.xml"/><Relationship Id="rId56" Type="http://schemas.openxmlformats.org/officeDocument/2006/relationships/font" Target="fonts/PoppinsMedium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8e167d35e_7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18e167d35e_7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8e167d35e_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18e167d35e_7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8e167d35e_7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18e167d35e_7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8e167d35e_7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18e167d35e_7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8e167d35e_7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18e167d35e_7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8e167d35e_7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18e167d35e_7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8de1efd2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18de1efd23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8de1efd2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18de1efd23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8de1efd2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18de1efd23_1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8de1efd23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18de1efd23_1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8de1efd23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18de1efd23_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8c3265bc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18c3265bc3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8c3265bc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18c3265bc3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8c3265bc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18c3265bc3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8c3265bc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18c3265bc3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8c3265bc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18c3265bc3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8c3265bc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18c3265bc3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8e167d35e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18e167d35e_2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8e167d35e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18e167d35e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8c3265bc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318c3265bc3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8e167d35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18e167d35e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187c5c65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187c5c65a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18e167d35e_5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18e167d35e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8e167d35e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18e167d35e_6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8e167d35e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318e167d35e_6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18e167d35e_6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18e167d35e_6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8dcec1fb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318dcec1fb7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8dcec1fb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318dcec1fb7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8dcec1fb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318dcec1fb7_1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18e167d35e_7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318e167d35e_7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8c3265bc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18c3265bc3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8dcec1fb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318dcec1fb7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8c3265bc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318c3265bc3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8e167d35e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18e167d35e_5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8e167d35e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18e167d35e_7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8e167d35e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18e167d35e_7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716182" y="9836474"/>
            <a:ext cx="16855636" cy="450526"/>
          </a:xfrm>
          <a:custGeom>
            <a:rect b="b" l="l" r="r" t="t"/>
            <a:pathLst>
              <a:path extrusionOk="0" h="152400" w="5701783">
                <a:moveTo>
                  <a:pt x="0" y="0"/>
                </a:moveTo>
                <a:lnTo>
                  <a:pt x="5701783" y="0"/>
                </a:lnTo>
                <a:lnTo>
                  <a:pt x="5701783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1028700" y="3065796"/>
            <a:ext cx="93864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Centurians Research</a:t>
            </a:r>
            <a:r>
              <a:rPr b="1" lang="en-US" sz="80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Project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10415162" y="402916"/>
            <a:ext cx="2903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10415162" y="1069668"/>
            <a:ext cx="2903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1028700" y="402916"/>
            <a:ext cx="3996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1028700" y="1069668"/>
            <a:ext cx="399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Live Good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14355767" y="402916"/>
            <a:ext cx="2903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4355767" y="1069668"/>
            <a:ext cx="2903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"/>
          <p:cNvCxnSpPr/>
          <p:nvPr/>
        </p:nvCxnSpPr>
        <p:spPr>
          <a:xfrm>
            <a:off x="716182" y="2176246"/>
            <a:ext cx="16855636" cy="0"/>
          </a:xfrm>
          <a:prstGeom prst="straightConnector1">
            <a:avLst/>
          </a:prstGeom>
          <a:noFill/>
          <a:ln cap="rnd" cmpd="sng" w="19050">
            <a:solidFill>
              <a:srgbClr val="00C49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8e167d35e_7_25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165" name="Google Shape;165;g318e167d35e_7_25"/>
          <p:cNvSpPr txBox="1"/>
          <p:nvPr/>
        </p:nvSpPr>
        <p:spPr>
          <a:xfrm>
            <a:off x="1393076" y="1028700"/>
            <a:ext cx="105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r>
              <a:rPr lang="en-US" sz="240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0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- Personal Background</a:t>
            </a:r>
            <a:endParaRPr/>
          </a:p>
        </p:txBody>
      </p:sp>
      <p:sp>
        <p:nvSpPr>
          <p:cNvPr id="166" name="Google Shape;166;g318e167d35e_7_25"/>
          <p:cNvSpPr txBox="1"/>
          <p:nvPr/>
        </p:nvSpPr>
        <p:spPr>
          <a:xfrm>
            <a:off x="1307950" y="1802875"/>
            <a:ext cx="14688300" cy="7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Dominance of Agriculture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●"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majority of individuals (54.2%, 4929 people) were involved in agriculture, forestry, or animal husbandry before age 60, indicating that these occupations were the backbone of employment.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Significant Proportion in Housework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●"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Housework accounted for 19.3% (1755 people), showing that a substantial portion of the population was engaged in domestic activities.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Moderate Contributions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●"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Industrial workers (6.9%, 626 people) and commercial/service workers (9.0%, 817 people) represented notable yet smaller groups.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Rare Occupations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●"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Categories like military personnel (0.7%, 62 people), fishery workers (0.6%, 57 people), and others (1.6%, 149 people) were less common.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g318e167d35e_7_25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8e167d35e_7_34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173" name="Google Shape;173;g318e167d35e_7_34"/>
          <p:cNvSpPr txBox="1"/>
          <p:nvPr/>
        </p:nvSpPr>
        <p:spPr>
          <a:xfrm>
            <a:off x="1393076" y="1028700"/>
            <a:ext cx="105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r>
              <a:rPr lang="en-US" sz="240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- Personal Background</a:t>
            </a:r>
            <a:endParaRPr/>
          </a:p>
        </p:txBody>
      </p:sp>
      <p:sp>
        <p:nvSpPr>
          <p:cNvPr id="174" name="Google Shape;174;g318e167d35e_7_34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g318e167d35e_7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00" y="2328700"/>
            <a:ext cx="12378623" cy="735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8e167d35e_7_42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181" name="Google Shape;181;g318e167d35e_7_42"/>
          <p:cNvSpPr txBox="1"/>
          <p:nvPr/>
        </p:nvSpPr>
        <p:spPr>
          <a:xfrm>
            <a:off x="1393076" y="1028700"/>
            <a:ext cx="105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r>
              <a:rPr lang="en-US" sz="240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- Personal Background</a:t>
            </a:r>
            <a:endParaRPr/>
          </a:p>
        </p:txBody>
      </p:sp>
      <p:sp>
        <p:nvSpPr>
          <p:cNvPr id="182" name="Google Shape;182;g318e167d35e_7_42"/>
          <p:cNvSpPr txBox="1"/>
          <p:nvPr/>
        </p:nvSpPr>
        <p:spPr>
          <a:xfrm>
            <a:off x="1307950" y="1802875"/>
            <a:ext cx="14688300" cy="53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Key Insights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Children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are the primary source of financial support, accounting for </a:t>
            </a: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64.6% </a:t>
            </a:r>
            <a:r>
              <a:rPr i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(5871 individuals)</a:t>
            </a:r>
            <a:endParaRPr i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Retirement Wage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follows, contributing </a:t>
            </a: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16.1% </a:t>
            </a:r>
            <a:r>
              <a:rPr i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(1468 individuals)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Grandchildren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provide support for </a:t>
            </a: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7.8% </a:t>
            </a:r>
            <a:r>
              <a:rPr i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(712 individuals)</a:t>
            </a:r>
            <a:endParaRPr i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Minor Sources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Spouse: 1.4% (124 individuals).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Local Government/Community: 6.2% (564 individuals).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i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Other Relatives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i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Own Work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contribute less than 2% each.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" name="Google Shape;183;g318e167d35e_7_42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8e167d35e_7_49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189" name="Google Shape;189;g318e167d35e_7_49"/>
          <p:cNvSpPr txBox="1"/>
          <p:nvPr/>
        </p:nvSpPr>
        <p:spPr>
          <a:xfrm>
            <a:off x="1393076" y="1028700"/>
            <a:ext cx="105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r>
              <a:rPr lang="en-US" sz="240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- Personal Background</a:t>
            </a:r>
            <a:endParaRPr/>
          </a:p>
        </p:txBody>
      </p:sp>
      <p:sp>
        <p:nvSpPr>
          <p:cNvPr id="190" name="Google Shape;190;g318e167d35e_7_49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g318e167d35e_7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700" y="2313700"/>
            <a:ext cx="11075876" cy="634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8e167d35e_7_57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197" name="Google Shape;197;g318e167d35e_7_57"/>
          <p:cNvSpPr txBox="1"/>
          <p:nvPr/>
        </p:nvSpPr>
        <p:spPr>
          <a:xfrm>
            <a:off x="1393076" y="1028700"/>
            <a:ext cx="105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r>
              <a:rPr lang="en-US" sz="240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- Personal Background</a:t>
            </a:r>
            <a:endParaRPr/>
          </a:p>
        </p:txBody>
      </p:sp>
      <p:sp>
        <p:nvSpPr>
          <p:cNvPr id="198" name="Google Shape;198;g318e167d35e_7_57"/>
          <p:cNvSpPr txBox="1"/>
          <p:nvPr/>
        </p:nvSpPr>
        <p:spPr>
          <a:xfrm>
            <a:off x="1307950" y="1802875"/>
            <a:ext cx="14688300" cy="58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Single Marriage Prevalence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A vast majority (83.8%) of participants have been married only once. This reflects a societal norm or preference for monogamous, lifelong marriages.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Multiple Marriages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A smaller proportion reported being married more than once: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12.9%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had two marriages.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1.6%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had three marriages.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0.4%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had four marriages.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0.0%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(2 cases) reported five marriages.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Not Applicable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1.2% of participants (112 cases) indicated that this question did not apply to them, likely due to never having been married.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g318e167d35e_7_57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8e167d35e_7_66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205" name="Google Shape;205;g318e167d35e_7_66"/>
          <p:cNvSpPr txBox="1"/>
          <p:nvPr/>
        </p:nvSpPr>
        <p:spPr>
          <a:xfrm>
            <a:off x="1393076" y="1028700"/>
            <a:ext cx="105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r>
              <a:rPr lang="en-US" sz="240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- Personal Background</a:t>
            </a:r>
            <a:endParaRPr/>
          </a:p>
        </p:txBody>
      </p:sp>
      <p:sp>
        <p:nvSpPr>
          <p:cNvPr id="206" name="Google Shape;206;g318e167d35e_7_66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g318e167d35e_7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275" y="2370125"/>
            <a:ext cx="10667574" cy="653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18e167d35e_7_66"/>
          <p:cNvSpPr txBox="1"/>
          <p:nvPr/>
        </p:nvSpPr>
        <p:spPr>
          <a:xfrm>
            <a:off x="1095875" y="2562900"/>
            <a:ext cx="5744400" cy="60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●"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small fraction of participants provided valid evaluations of their latest marriage, with most reporting a positive experience ("Good").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●"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Negative responses ("Bad") are extremely rare, suggesting a generally favorable perception of the latest marriage among those who remarried.</a:t>
            </a:r>
            <a:endParaRPr sz="4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8de1efd23_1_9"/>
          <p:cNvSpPr txBox="1"/>
          <p:nvPr/>
        </p:nvSpPr>
        <p:spPr>
          <a:xfrm>
            <a:off x="1393075" y="2460475"/>
            <a:ext cx="7971600" cy="56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Life Evaluation Survey: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Conducted in waves from 1998 to 2011.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Objective: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To assess the food habits and lifestyle 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of participants.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Insights:</a:t>
            </a:r>
            <a:endParaRPr b="1" sz="24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Understanding participants diet choices and habits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Exploring lifestyle choices that influenced social connections and aging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14" name="Google Shape;214;g318de1efd23_1_9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215" name="Google Shape;215;g318de1efd23_1_9"/>
          <p:cNvSpPr txBox="1"/>
          <p:nvPr/>
        </p:nvSpPr>
        <p:spPr>
          <a:xfrm>
            <a:off x="1393076" y="1028700"/>
            <a:ext cx="105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Questionnaire Overview - </a:t>
            </a:r>
            <a:r>
              <a:rPr lang="en-US" sz="240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Life Style</a:t>
            </a:r>
            <a:endParaRPr sz="500"/>
          </a:p>
        </p:txBody>
      </p:sp>
      <p:sp>
        <p:nvSpPr>
          <p:cNvPr id="216" name="Google Shape;216;g318de1efd23_1_9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g318de1efd23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2525" y="758500"/>
            <a:ext cx="5636725" cy="877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8de1efd23_1_18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223" name="Google Shape;223;g318de1efd23_1_18"/>
          <p:cNvSpPr txBox="1"/>
          <p:nvPr/>
        </p:nvSpPr>
        <p:spPr>
          <a:xfrm>
            <a:off x="1393076" y="1028700"/>
            <a:ext cx="105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Main Food Preferences among Centenarians</a:t>
            </a:r>
            <a:endParaRPr b="1" sz="1600"/>
          </a:p>
        </p:txBody>
      </p:sp>
      <p:sp>
        <p:nvSpPr>
          <p:cNvPr id="224" name="Google Shape;224;g318de1efd23_1_18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g318de1efd23_1_18"/>
          <p:cNvPicPr preferRelativeResize="0"/>
          <p:nvPr/>
        </p:nvPicPr>
        <p:blipFill rotWithShape="1">
          <a:blip r:embed="rId3">
            <a:alphaModFix/>
          </a:blip>
          <a:srcRect b="5439" l="0" r="1166" t="6111"/>
          <a:stretch/>
        </p:blipFill>
        <p:spPr>
          <a:xfrm>
            <a:off x="1158225" y="2475450"/>
            <a:ext cx="9603201" cy="67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318de1efd23_1_18"/>
          <p:cNvSpPr txBox="1"/>
          <p:nvPr/>
        </p:nvSpPr>
        <p:spPr>
          <a:xfrm>
            <a:off x="11348575" y="3884625"/>
            <a:ext cx="5331300" cy="3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Rice is the predominant food choice among centenarians, far outpacing other options.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Wheat and other grains are also consumed, while corn is the least preferred.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8de1efd23_1_27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232" name="Google Shape;232;g318de1efd23_1_27"/>
          <p:cNvSpPr txBox="1"/>
          <p:nvPr/>
        </p:nvSpPr>
        <p:spPr>
          <a:xfrm>
            <a:off x="1393075" y="1028700"/>
            <a:ext cx="1256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Fresh Vegetable Consumption</a:t>
            </a:r>
            <a:r>
              <a:rPr b="1" lang="en-US" sz="30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among Centenarians</a:t>
            </a:r>
            <a:endParaRPr b="1" sz="2000"/>
          </a:p>
        </p:txBody>
      </p:sp>
      <p:sp>
        <p:nvSpPr>
          <p:cNvPr id="233" name="Google Shape;233;g318de1efd23_1_27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g318de1efd23_1_27"/>
          <p:cNvPicPr preferRelativeResize="0"/>
          <p:nvPr/>
        </p:nvPicPr>
        <p:blipFill rotWithShape="1">
          <a:blip r:embed="rId3">
            <a:alphaModFix/>
          </a:blip>
          <a:srcRect b="3491" l="0" r="0" t="4630"/>
          <a:stretch/>
        </p:blipFill>
        <p:spPr>
          <a:xfrm>
            <a:off x="1299125" y="2464375"/>
            <a:ext cx="10291150" cy="66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18de1efd23_1_27"/>
          <p:cNvSpPr txBox="1"/>
          <p:nvPr/>
        </p:nvSpPr>
        <p:spPr>
          <a:xfrm>
            <a:off x="12170600" y="3415625"/>
            <a:ext cx="5120100" cy="47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A majority of centenarians consume fresh vegetables almost daily, even in winter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Occasional and rare consumption is significantly lower, emphasizing the importance of vegetables in their diets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8de1efd23_1_36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241" name="Google Shape;241;g318de1efd23_1_36"/>
          <p:cNvSpPr txBox="1"/>
          <p:nvPr/>
        </p:nvSpPr>
        <p:spPr>
          <a:xfrm>
            <a:off x="1393075" y="1028700"/>
            <a:ext cx="1256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Lifestyle Changes (1998 vs 2011)</a:t>
            </a:r>
            <a:endParaRPr b="1" sz="2000"/>
          </a:p>
        </p:txBody>
      </p:sp>
      <p:sp>
        <p:nvSpPr>
          <p:cNvPr id="242" name="Google Shape;242;g318de1efd23_1_36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g318de1efd23_1_36"/>
          <p:cNvPicPr preferRelativeResize="0"/>
          <p:nvPr/>
        </p:nvPicPr>
        <p:blipFill rotWithShape="1">
          <a:blip r:embed="rId3">
            <a:alphaModFix/>
          </a:blip>
          <a:srcRect b="4725" l="0" r="0" t="5256"/>
          <a:stretch/>
        </p:blipFill>
        <p:spPr>
          <a:xfrm>
            <a:off x="1422500" y="2522425"/>
            <a:ext cx="9990901" cy="67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318de1efd23_1_36"/>
          <p:cNvSpPr txBox="1"/>
          <p:nvPr/>
        </p:nvSpPr>
        <p:spPr>
          <a:xfrm>
            <a:off x="11962625" y="4049050"/>
            <a:ext cx="5166900" cy="3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Significant decline in smoking and alcohol consumption habits over the years.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Increase in regular exercise indicates growing awareness of healthy living.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/>
        </p:nvSpPr>
        <p:spPr>
          <a:xfrm>
            <a:off x="6015250" y="882149"/>
            <a:ext cx="8481900" cy="7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I. </a:t>
            </a:r>
            <a:r>
              <a:rPr lang="en-US" sz="30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Problem Statement</a:t>
            </a:r>
            <a:endParaRPr sz="30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II.</a:t>
            </a:r>
            <a:r>
              <a:rPr lang="en-US" sz="30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Progress Overview</a:t>
            </a:r>
            <a:endParaRPr sz="30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III. </a:t>
            </a:r>
            <a:r>
              <a:rPr lang="en-US" sz="30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Dataset Overview</a:t>
            </a:r>
            <a:endParaRPr sz="30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IV. </a:t>
            </a:r>
            <a:r>
              <a:rPr lang="en-US" sz="30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Survey Analysis</a:t>
            </a:r>
            <a:endParaRPr sz="30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419100" lvl="0" marL="9144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Poppins Light"/>
              <a:buChar char="-"/>
            </a:pPr>
            <a:r>
              <a:rPr lang="en-US" sz="30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Personal background</a:t>
            </a:r>
            <a:endParaRPr sz="30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419100" lvl="0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Poppins Light"/>
              <a:buChar char="-"/>
            </a:pPr>
            <a:r>
              <a:rPr lang="en-US" sz="30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Life Style</a:t>
            </a:r>
            <a:endParaRPr sz="30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419100" lvl="0" marL="9144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Poppins Light"/>
              <a:buChar char="-"/>
            </a:pPr>
            <a:r>
              <a:rPr lang="en-US" sz="30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Life Evaluation and Personality</a:t>
            </a:r>
            <a:endParaRPr sz="30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419100" lvl="0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Poppins Light"/>
              <a:buChar char="-"/>
            </a:pPr>
            <a:r>
              <a:rPr lang="en-US" sz="30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Objective Examination and Illness</a:t>
            </a:r>
            <a:endParaRPr sz="30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V. </a:t>
            </a:r>
            <a:r>
              <a:rPr lang="en-US" sz="30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Generalization</a:t>
            </a:r>
            <a:endParaRPr sz="30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VI. </a:t>
            </a:r>
            <a:r>
              <a:rPr lang="en-US" sz="30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What’s Next</a:t>
            </a:r>
            <a:endParaRPr sz="30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5755715" y="1459004"/>
            <a:ext cx="150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0" y="0"/>
            <a:ext cx="3580965" cy="10287000"/>
          </a:xfrm>
          <a:custGeom>
            <a:rect b="b" l="l" r="r" t="t"/>
            <a:pathLst>
              <a:path extrusionOk="0" h="3935885" w="1370105">
                <a:moveTo>
                  <a:pt x="0" y="0"/>
                </a:moveTo>
                <a:lnTo>
                  <a:pt x="1370105" y="0"/>
                </a:lnTo>
                <a:lnTo>
                  <a:pt x="1370105" y="3935885"/>
                </a:lnTo>
                <a:lnTo>
                  <a:pt x="0" y="3935885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100" name="Google Shape;100;p2"/>
          <p:cNvSpPr txBox="1"/>
          <p:nvPr/>
        </p:nvSpPr>
        <p:spPr>
          <a:xfrm>
            <a:off x="1028700" y="882016"/>
            <a:ext cx="2552265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Table of</a:t>
            </a:r>
            <a:endParaRPr/>
          </a:p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8de1efd23_1_44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250" name="Google Shape;250;g318de1efd23_1_44"/>
          <p:cNvSpPr txBox="1"/>
          <p:nvPr/>
        </p:nvSpPr>
        <p:spPr>
          <a:xfrm>
            <a:off x="1393075" y="1028700"/>
            <a:ext cx="1582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Comparison of </a:t>
            </a:r>
            <a:r>
              <a:rPr b="1" lang="en-US" sz="28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Centenarians</a:t>
            </a:r>
            <a:r>
              <a:rPr b="1" lang="en-US" sz="28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vs Non-</a:t>
            </a:r>
            <a:r>
              <a:rPr b="1" lang="en-US" sz="28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Centenarians</a:t>
            </a:r>
            <a:r>
              <a:rPr b="1" lang="en-US" sz="28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who Smoked or Drank in the past</a:t>
            </a:r>
            <a:endParaRPr b="1" sz="1800"/>
          </a:p>
        </p:txBody>
      </p:sp>
      <p:sp>
        <p:nvSpPr>
          <p:cNvPr id="251" name="Google Shape;251;g318de1efd23_1_44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g318de1efd23_1_44"/>
          <p:cNvPicPr preferRelativeResize="0"/>
          <p:nvPr/>
        </p:nvPicPr>
        <p:blipFill rotWithShape="1">
          <a:blip r:embed="rId3">
            <a:alphaModFix/>
          </a:blip>
          <a:srcRect b="4199" l="0" r="6006" t="6074"/>
          <a:stretch/>
        </p:blipFill>
        <p:spPr>
          <a:xfrm>
            <a:off x="1393075" y="2217100"/>
            <a:ext cx="9979000" cy="70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18de1efd23_1_44"/>
          <p:cNvSpPr txBox="1"/>
          <p:nvPr/>
        </p:nvSpPr>
        <p:spPr>
          <a:xfrm>
            <a:off x="11915650" y="3429000"/>
            <a:ext cx="5002500" cy="4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Non-centenarians who smoked or drank in the past far outnumber centenarians with the same history.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stark difference suggests lifestyle factors could play a significant role in longevity.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"/>
          <p:cNvSpPr/>
          <p:nvPr/>
        </p:nvSpPr>
        <p:spPr>
          <a:xfrm>
            <a:off x="0" y="0"/>
            <a:ext cx="18288000" cy="450526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259" name="Google Shape;259;p3"/>
          <p:cNvSpPr txBox="1"/>
          <p:nvPr/>
        </p:nvSpPr>
        <p:spPr>
          <a:xfrm>
            <a:off x="1316876" y="1028700"/>
            <a:ext cx="105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Questionnaire</a:t>
            </a:r>
            <a:r>
              <a:rPr b="1" lang="en-US" sz="26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Overview</a:t>
            </a:r>
            <a:r>
              <a:rPr lang="en-US" sz="260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- Life Evaluation and Personality</a:t>
            </a:r>
            <a:endParaRPr sz="1600"/>
          </a:p>
        </p:txBody>
      </p:sp>
      <p:sp>
        <p:nvSpPr>
          <p:cNvPr id="260" name="Google Shape;260;p3"/>
          <p:cNvSpPr txBox="1"/>
          <p:nvPr/>
        </p:nvSpPr>
        <p:spPr>
          <a:xfrm>
            <a:off x="1307950" y="1802875"/>
            <a:ext cx="7971600" cy="6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Life Evaluation Survey: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Conducted in waves from 1998 to 2011.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Objective: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To assess the personality traits of participants.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Insights:</a:t>
            </a:r>
            <a:endParaRPr b="1" sz="24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Understanding participants' perceptions of life and their environment.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Identifying traits that motivated or isolated participants from others.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61" name="Google Shape;261;p3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4425" y="1685050"/>
            <a:ext cx="7293626" cy="83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8c3265bc3_0_4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268" name="Google Shape;268;g318c3265bc3_0_4"/>
          <p:cNvSpPr txBox="1"/>
          <p:nvPr/>
        </p:nvSpPr>
        <p:spPr>
          <a:xfrm>
            <a:off x="1393075" y="1028700"/>
            <a:ext cx="1234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How does raw data look like for</a:t>
            </a: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Life Evaluation and Personality Survey</a:t>
            </a:r>
            <a:endParaRPr b="1"/>
          </a:p>
        </p:txBody>
      </p:sp>
      <p:sp>
        <p:nvSpPr>
          <p:cNvPr id="269" name="Google Shape;269;g318c3265bc3_0_4"/>
          <p:cNvSpPr txBox="1"/>
          <p:nvPr/>
        </p:nvSpPr>
        <p:spPr>
          <a:xfrm>
            <a:off x="1393075" y="5620725"/>
            <a:ext cx="13295100" cy="23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Lifestyle Survey Dataset: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Contained 13 categorical questions.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Feature Structure: 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Each question had 8 categories, ranging from 1 (strongly inclined) to 8 (strongly declined).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70" name="Google Shape;270;g318c3265bc3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075" y="1976358"/>
            <a:ext cx="1316355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8c3265bc3_0_25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276" name="Google Shape;276;g318c3265bc3_0_25"/>
          <p:cNvSpPr txBox="1"/>
          <p:nvPr/>
        </p:nvSpPr>
        <p:spPr>
          <a:xfrm>
            <a:off x="1393075" y="1028700"/>
            <a:ext cx="1234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Data </a:t>
            </a: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Preprocessing</a:t>
            </a: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Life Evaluation and Personality Survey</a:t>
            </a:r>
            <a:endParaRPr b="1"/>
          </a:p>
        </p:txBody>
      </p:sp>
      <p:sp>
        <p:nvSpPr>
          <p:cNvPr id="277" name="Google Shape;277;g318c3265bc3_0_25"/>
          <p:cNvSpPr txBox="1"/>
          <p:nvPr/>
        </p:nvSpPr>
        <p:spPr>
          <a:xfrm>
            <a:off x="1393075" y="6168650"/>
            <a:ext cx="132951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Personality Evaluation Features: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8 features mapped to suitable codes.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Physical Health Indicators: 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Quality of Life and Reported Health provide insights into the participant’s physical health.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Emotional Status Indicators: 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Fearful and Useless with Age reflect the participant’s emotional well-being.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78" name="Google Shape;278;g318c3265bc3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475" y="1702800"/>
            <a:ext cx="13230308" cy="391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8c3265bc3_0_35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284" name="Google Shape;284;g318c3265bc3_0_35"/>
          <p:cNvSpPr txBox="1"/>
          <p:nvPr/>
        </p:nvSpPr>
        <p:spPr>
          <a:xfrm>
            <a:off x="1393075" y="1028700"/>
            <a:ext cx="1234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rocessing Life Evaluation and Personality Survey Data</a:t>
            </a:r>
            <a:endParaRPr b="1"/>
          </a:p>
        </p:txBody>
      </p:sp>
      <p:sp>
        <p:nvSpPr>
          <p:cNvPr id="285" name="Google Shape;285;g318c3265bc3_0_35"/>
          <p:cNvSpPr txBox="1"/>
          <p:nvPr/>
        </p:nvSpPr>
        <p:spPr>
          <a:xfrm>
            <a:off x="1393075" y="1820525"/>
            <a:ext cx="15433800" cy="6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Age Categories: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Divided the dataset into the following categories: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9144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70-80, 80-90, 90-100, 100-110, 110+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Objectives: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Kullback-Leibler Divergence: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9144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Apply KL Divergence to assess if the distributions are significantly different across categories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9144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Quantify the degree of difference between the distributions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9144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is Asymmetric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86" name="Google Shape;286;g318c3265bc3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244500"/>
            <a:ext cx="609600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8c3265bc3_0_45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292" name="Google Shape;292;g318c3265bc3_0_45"/>
          <p:cNvSpPr txBox="1"/>
          <p:nvPr/>
        </p:nvSpPr>
        <p:spPr>
          <a:xfrm>
            <a:off x="1393076" y="1028700"/>
            <a:ext cx="105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Observations from the Analysis </a:t>
            </a: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- Life Evaluation and Personality</a:t>
            </a:r>
            <a:endParaRPr b="1"/>
          </a:p>
        </p:txBody>
      </p:sp>
      <p:sp>
        <p:nvSpPr>
          <p:cNvPr id="293" name="Google Shape;293;g318c3265bc3_0_45"/>
          <p:cNvSpPr txBox="1"/>
          <p:nvPr/>
        </p:nvSpPr>
        <p:spPr>
          <a:xfrm>
            <a:off x="1307950" y="1802883"/>
            <a:ext cx="719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4" name="Google Shape;294;g318c3265bc3_0_45"/>
          <p:cNvSpPr txBox="1"/>
          <p:nvPr/>
        </p:nvSpPr>
        <p:spPr>
          <a:xfrm>
            <a:off x="1467050" y="6981725"/>
            <a:ext cx="14529000" cy="29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Kernel Density plots for </a:t>
            </a:r>
            <a:r>
              <a:rPr i="1"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Lonely(B24) and Isolated 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and </a:t>
            </a:r>
            <a:r>
              <a:rPr i="1"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Make own decision(B25) </a:t>
            </a:r>
            <a:endParaRPr i="1"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KL Statistics (On Avg for each year)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aphicFrame>
        <p:nvGraphicFramePr>
          <p:cNvPr id="295" name="Google Shape;295;g318c3265bc3_0_45"/>
          <p:cNvGraphicFramePr/>
          <p:nvPr/>
        </p:nvGraphicFramePr>
        <p:xfrm>
          <a:off x="758063" y="831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{E8A9E064-7423-4E22-A5D8-24EE79CA772F}</a:tableStyleId>
              </a:tblPr>
              <a:tblGrid>
                <a:gridCol w="2340425"/>
                <a:gridCol w="2340425"/>
                <a:gridCol w="2340425"/>
                <a:gridCol w="2340425"/>
                <a:gridCol w="2340425"/>
                <a:gridCol w="2340425"/>
                <a:gridCol w="2340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YEAR - 1998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YEAR - 2000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YEAR - 2002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YEAR - 2005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YEAR - 2008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YEAR - 2011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B24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0.57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0.65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0.44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0.38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0.43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0.55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B25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0.67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0.98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0.46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0.21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0.89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0.45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96" name="Google Shape;296;g318c3265bc3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475" y="1937496"/>
            <a:ext cx="13331953" cy="450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8c3265bc3_0_79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302" name="Google Shape;302;g318c3265bc3_0_79"/>
          <p:cNvSpPr txBox="1"/>
          <p:nvPr/>
        </p:nvSpPr>
        <p:spPr>
          <a:xfrm>
            <a:off x="1393075" y="1028700"/>
            <a:ext cx="1294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How the participants performed across the Years</a:t>
            </a: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- Life Evaluation and Personality</a:t>
            </a:r>
            <a:endParaRPr b="1"/>
          </a:p>
        </p:txBody>
      </p:sp>
      <p:sp>
        <p:nvSpPr>
          <p:cNvPr id="303" name="Google Shape;303;g318c3265bc3_0_79"/>
          <p:cNvSpPr txBox="1"/>
          <p:nvPr/>
        </p:nvSpPr>
        <p:spPr>
          <a:xfrm>
            <a:off x="1307950" y="1802875"/>
            <a:ext cx="719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aphicFrame>
        <p:nvGraphicFramePr>
          <p:cNvPr id="304" name="Google Shape;304;g318c3265bc3_0_79"/>
          <p:cNvGraphicFramePr/>
          <p:nvPr/>
        </p:nvGraphicFramePr>
        <p:xfrm>
          <a:off x="811100" y="799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{E8A9E064-7423-4E22-A5D8-24EE79CA772F}</a:tableStyleId>
              </a:tblPr>
              <a:tblGrid>
                <a:gridCol w="2340425"/>
                <a:gridCol w="2340425"/>
                <a:gridCol w="2340425"/>
                <a:gridCol w="2340425"/>
                <a:gridCol w="2340425"/>
                <a:gridCol w="2340425"/>
                <a:gridCol w="2340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YEAR - 1998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YEAR - 2000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YEAR - 2002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YEAR - 2005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YEAR - 2008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YEAR - 2011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B11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B22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0.49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5" name="Google Shape;305;g318c3265bc3_0_79"/>
          <p:cNvSpPr txBox="1"/>
          <p:nvPr/>
        </p:nvSpPr>
        <p:spPr>
          <a:xfrm>
            <a:off x="1449375" y="6858000"/>
            <a:ext cx="74412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KL Statistics: On avg for each year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g318c3265bc3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825" y="2159250"/>
            <a:ext cx="7289314" cy="438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318c3265bc3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025" y="2159250"/>
            <a:ext cx="7158885" cy="43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18c3265bc3_0_63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313" name="Google Shape;313;g318c3265bc3_0_63"/>
          <p:cNvSpPr txBox="1"/>
          <p:nvPr/>
        </p:nvSpPr>
        <p:spPr>
          <a:xfrm>
            <a:off x="1393076" y="1028700"/>
            <a:ext cx="105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Key Takeaways </a:t>
            </a: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- Life Evaluation and Personality</a:t>
            </a:r>
            <a:endParaRPr b="1"/>
          </a:p>
        </p:txBody>
      </p:sp>
      <p:sp>
        <p:nvSpPr>
          <p:cNvPr id="314" name="Google Shape;314;g318c3265bc3_0_63"/>
          <p:cNvSpPr txBox="1"/>
          <p:nvPr/>
        </p:nvSpPr>
        <p:spPr>
          <a:xfrm>
            <a:off x="1307950" y="1802875"/>
            <a:ext cx="15610200" cy="9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Age Groups [70-80] and [110+] have the most dissimilar distributions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Age Groups [70-80], [80-90], [90-100] showed similar 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characteristics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for all the waves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Some of the below features were key discriminating factors for the respective years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1" marL="9144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In 1998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- </a:t>
            </a:r>
            <a:r>
              <a:rPr lang="en-US" sz="2400">
                <a:solidFill>
                  <a:srgbClr val="333333"/>
                </a:solidFill>
                <a:highlight>
                  <a:srgbClr val="B4A7D6"/>
                </a:highlight>
                <a:latin typeface="Poppins Light"/>
                <a:ea typeface="Poppins Light"/>
                <a:cs typeface="Poppins Light"/>
                <a:sym typeface="Poppins Light"/>
              </a:rPr>
              <a:t>Lonely and Isolated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| Look on the bright side of the things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1" marL="9144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In 2002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- Feel Useless with Age | </a:t>
            </a:r>
            <a:r>
              <a:rPr lang="en-US" sz="2400">
                <a:solidFill>
                  <a:srgbClr val="333333"/>
                </a:solidFill>
                <a:highlight>
                  <a:srgbClr val="EA9999"/>
                </a:highlight>
                <a:latin typeface="Poppins Light"/>
                <a:ea typeface="Poppins Light"/>
                <a:cs typeface="Poppins Light"/>
                <a:sym typeface="Poppins Light"/>
              </a:rPr>
              <a:t>Make Own Decisions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1" marL="9144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In 2005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- </a:t>
            </a:r>
            <a:r>
              <a:rPr lang="en-US" sz="2400">
                <a:solidFill>
                  <a:srgbClr val="333333"/>
                </a:solidFill>
                <a:highlight>
                  <a:srgbClr val="EA9999"/>
                </a:highlight>
                <a:latin typeface="Poppins Light"/>
                <a:ea typeface="Poppins Light"/>
                <a:cs typeface="Poppins Light"/>
                <a:sym typeface="Poppins Light"/>
              </a:rPr>
              <a:t>Make Own Decisions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| Be Happy as Younger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1" marL="9144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In 2008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- </a:t>
            </a:r>
            <a:r>
              <a:rPr lang="en-US" sz="2400">
                <a:solidFill>
                  <a:srgbClr val="333333"/>
                </a:solidFill>
                <a:highlight>
                  <a:srgbClr val="B4A7D6"/>
                </a:highlight>
                <a:latin typeface="Poppins Light"/>
                <a:ea typeface="Poppins Light"/>
                <a:cs typeface="Poppins Light"/>
                <a:sym typeface="Poppins Light"/>
              </a:rPr>
              <a:t>Lonely and Isolated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| </a:t>
            </a:r>
            <a:r>
              <a:rPr lang="en-US" sz="2400">
                <a:solidFill>
                  <a:srgbClr val="333333"/>
                </a:solidFill>
                <a:highlight>
                  <a:srgbClr val="EA9999"/>
                </a:highlight>
                <a:latin typeface="Poppins Light"/>
                <a:ea typeface="Poppins Light"/>
                <a:cs typeface="Poppins Light"/>
                <a:sym typeface="Poppins Light"/>
              </a:rPr>
              <a:t>Make Own Decisions</a:t>
            </a:r>
            <a:endParaRPr sz="2400">
              <a:solidFill>
                <a:srgbClr val="333333"/>
              </a:solidFill>
              <a:highlight>
                <a:srgbClr val="EA9999"/>
              </a:highlight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Thus, observed the Loneliness and Decision Making are some of the most contributing factors to differentiate  the age categories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highlight>
                <a:schemeClr val="dk1"/>
              </a:highlight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8e167d35e_2_14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320" name="Google Shape;320;g318e167d35e_2_14"/>
          <p:cNvSpPr txBox="1"/>
          <p:nvPr/>
        </p:nvSpPr>
        <p:spPr>
          <a:xfrm>
            <a:off x="1393075" y="1028700"/>
            <a:ext cx="155250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Questionnaire Overview - </a:t>
            </a: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OBJECTIVE EXAMINATION AND ILLNESSES ATTENTION</a:t>
            </a:r>
            <a:endParaRPr b="1" sz="24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g318e167d35e_2_14"/>
          <p:cNvSpPr txBox="1"/>
          <p:nvPr/>
        </p:nvSpPr>
        <p:spPr>
          <a:xfrm>
            <a:off x="1307950" y="1802875"/>
            <a:ext cx="7971600" cy="7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Illness </a:t>
            </a: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Survey: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Conducted in waves from 1998 to 2011.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Objective: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evaluate the participants' physical health and identify prevalent illnesses among the elderly population through clinical and self-reported metrics.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Insights:</a:t>
            </a:r>
            <a:endParaRPr b="1" sz="24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Aging Trends: Increased prevalence of chronic illnesses and functional decline with age, especially in centenarians.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Centenarian Resilience: Unique traits or behaviors enabling longevity despite health challenges.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22" name="Google Shape;322;g318e167d35e_2_14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g318e167d35e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8300" y="1546250"/>
            <a:ext cx="81057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318e167d35e_2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9250" y="3648400"/>
            <a:ext cx="814387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318e167d35e_2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36825" y="5731500"/>
            <a:ext cx="5867400" cy="43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8e167d35e_2_3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331" name="Google Shape;331;g318e167d35e_2_3"/>
          <p:cNvSpPr txBox="1"/>
          <p:nvPr/>
        </p:nvSpPr>
        <p:spPr>
          <a:xfrm>
            <a:off x="784025" y="1326400"/>
            <a:ext cx="15827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VISION ANALYSIS</a:t>
            </a:r>
            <a:endParaRPr b="1" sz="3300"/>
          </a:p>
        </p:txBody>
      </p:sp>
      <p:sp>
        <p:nvSpPr>
          <p:cNvPr id="332" name="Google Shape;332;g318e167d35e_2_3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g318e167d35e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3025" y="2278600"/>
            <a:ext cx="8786324" cy="575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318e167d35e_2_3"/>
          <p:cNvSpPr txBox="1"/>
          <p:nvPr/>
        </p:nvSpPr>
        <p:spPr>
          <a:xfrm>
            <a:off x="359800" y="2710350"/>
            <a:ext cx="76992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objective of the vision analysis was to understand how vision status varies across different age groups and changes over time.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5" name="Google Shape;335;g318e167d35e_2_3"/>
          <p:cNvSpPr txBox="1"/>
          <p:nvPr/>
        </p:nvSpPr>
        <p:spPr>
          <a:xfrm>
            <a:off x="359800" y="4371425"/>
            <a:ext cx="8939700" cy="3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vision analysis focused on assessing the distribution of vision abilities among different age groups and tracking trends across multiple survey years. 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Participants' vision was categorized into four distinct groups: </a:t>
            </a: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"Can see and distinguish," "Can see only," "Cannot see," and "Blind."</a:t>
            </a: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These categories provided insights into the varying levels of vision impairment within the population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8c3265bc3_0_87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106" name="Google Shape;106;g318c3265bc3_0_87"/>
          <p:cNvSpPr txBox="1"/>
          <p:nvPr/>
        </p:nvSpPr>
        <p:spPr>
          <a:xfrm>
            <a:off x="1393075" y="1028700"/>
            <a:ext cx="1234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Problem Statement</a:t>
            </a:r>
            <a:r>
              <a:rPr lang="en-US" sz="240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/>
          </a:p>
        </p:txBody>
      </p:sp>
      <p:sp>
        <p:nvSpPr>
          <p:cNvPr id="107" name="Google Shape;107;g318c3265bc3_0_87"/>
          <p:cNvSpPr txBox="1"/>
          <p:nvPr/>
        </p:nvSpPr>
        <p:spPr>
          <a:xfrm>
            <a:off x="1393075" y="3923900"/>
            <a:ext cx="13295100" cy="6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We are studying centenarian populations across the world to uncover the factors contributing to their longevity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project focuses on characterizing these populations, identifying key longevity predictors, and drawing actionable insights for public health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8" name="Google Shape;108;g318c3265bc3_0_87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8e167d35e_5_0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341" name="Google Shape;341;g318e167d35e_5_0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g318e167d35e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50" y="1712025"/>
            <a:ext cx="8530375" cy="689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318e167d35e_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3650" y="1712025"/>
            <a:ext cx="8034924" cy="689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87c5c65a6_0_0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349" name="Google Shape;349;g3187c5c65a6_0_0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187c5c65a6_0_0"/>
          <p:cNvSpPr txBox="1"/>
          <p:nvPr/>
        </p:nvSpPr>
        <p:spPr>
          <a:xfrm>
            <a:off x="1060525" y="830725"/>
            <a:ext cx="88200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Age Distribution Across the Years</a:t>
            </a:r>
            <a:endParaRPr sz="3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1" name="Google Shape;351;g3187c5c65a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99" y="1865100"/>
            <a:ext cx="12326191" cy="77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8e167d35e_5_11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357" name="Google Shape;357;g318e167d35e_5_11"/>
          <p:cNvSpPr txBox="1"/>
          <p:nvPr/>
        </p:nvSpPr>
        <p:spPr>
          <a:xfrm>
            <a:off x="389275" y="2466500"/>
            <a:ext cx="8640300" cy="51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Key Insight: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●"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 the years progress, the percentage of centenarians (aged 100+) who "Cannot See" significantly increases, indicating a decline in vision health among the oldest age groups.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just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●"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Interestingly, this trend occurs despite a decrease in the total number of centenarians over time. This suggests that while fewer individuals are reaching extreme old age, those who do are experiencing greater rates of vision impairment.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8" name="Google Shape;358;g318e167d35e_5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0375" y="2151825"/>
            <a:ext cx="9010899" cy="624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8e167d35e_6_20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364" name="Google Shape;364;g318e167d35e_6_20"/>
          <p:cNvSpPr txBox="1"/>
          <p:nvPr/>
        </p:nvSpPr>
        <p:spPr>
          <a:xfrm>
            <a:off x="784025" y="1326400"/>
            <a:ext cx="15827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DISEASE </a:t>
            </a:r>
            <a:r>
              <a:rPr b="1" lang="en-US" sz="3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endParaRPr b="1" sz="3300"/>
          </a:p>
        </p:txBody>
      </p:sp>
      <p:sp>
        <p:nvSpPr>
          <p:cNvPr id="365" name="Google Shape;365;g318e167d35e_6_20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318e167d35e_6_20"/>
          <p:cNvSpPr txBox="1"/>
          <p:nvPr/>
        </p:nvSpPr>
        <p:spPr>
          <a:xfrm>
            <a:off x="622050" y="3564450"/>
            <a:ext cx="7899900" cy="31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analyze the prevalence of common health conditions (e.g., hypertension, diabetes, heart disease) across different age groups within a given year and explore the differences between centenarians and non-centenarians to identify potential factors contributing to longevity and resilience in centenarians.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7" name="Google Shape;367;g318e167d35e_6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3475" y="2163526"/>
            <a:ext cx="9059501" cy="584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8e167d35e_6_31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373" name="Google Shape;373;g318e167d35e_6_31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g318e167d35e_6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9510"/>
            <a:ext cx="8864449" cy="575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318e167d35e_6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0725" y="1415451"/>
            <a:ext cx="9049824" cy="5855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8e167d35e_6_42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381" name="Google Shape;381;g318e167d35e_6_42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g318e167d35e_6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11" y="529900"/>
            <a:ext cx="7938515" cy="48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318e167d35e_6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2325" y="548950"/>
            <a:ext cx="8580349" cy="489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318e167d35e_6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590475"/>
            <a:ext cx="8580349" cy="47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318e167d35e_6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02325" y="5422100"/>
            <a:ext cx="9188150" cy="49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8dcec1fb7_1_8"/>
          <p:cNvSpPr txBox="1"/>
          <p:nvPr/>
        </p:nvSpPr>
        <p:spPr>
          <a:xfrm>
            <a:off x="1272600" y="4293900"/>
            <a:ext cx="149178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Hypothesis: 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We wanted to explore particularly how a single model trained on a specific population could be utilized for a different population given the same set of features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1" name="Google Shape;391;g318dcec1fb7_1_8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392" name="Google Shape;392;g318dcec1fb7_1_8"/>
          <p:cNvSpPr txBox="1"/>
          <p:nvPr/>
        </p:nvSpPr>
        <p:spPr>
          <a:xfrm>
            <a:off x="1393076" y="1028700"/>
            <a:ext cx="105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 Generalization</a:t>
            </a:r>
            <a:endParaRPr/>
          </a:p>
        </p:txBody>
      </p:sp>
      <p:sp>
        <p:nvSpPr>
          <p:cNvPr id="393" name="Google Shape;393;g318dcec1fb7_1_8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8dcec1fb7_1_16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399" name="Google Shape;399;g318dcec1fb7_1_16"/>
          <p:cNvSpPr txBox="1"/>
          <p:nvPr/>
        </p:nvSpPr>
        <p:spPr>
          <a:xfrm>
            <a:off x="1393076" y="1028700"/>
            <a:ext cx="105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 Generalization</a:t>
            </a:r>
            <a:endParaRPr/>
          </a:p>
        </p:txBody>
      </p:sp>
      <p:sp>
        <p:nvSpPr>
          <p:cNvPr id="400" name="Google Shape;400;g318dcec1fb7_1_16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318dcec1fb7_1_16"/>
          <p:cNvSpPr txBox="1"/>
          <p:nvPr/>
        </p:nvSpPr>
        <p:spPr>
          <a:xfrm>
            <a:off x="1307950" y="1802875"/>
            <a:ext cx="8077500" cy="9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Experiment Setting: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Sampled data from the year 1998 and grouped them on the basis of province.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Number of Provinces: 22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Randomly Sampled Feature Set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1" marL="9144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Fresh Fruit Consumption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1" marL="9144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Quality of Life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1" marL="9144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Suffering from any disease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1" marL="9144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Sex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1" marL="9144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Smoking Habits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1" marL="9144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Heart Rhythm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1" marL="9144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Surrounding Cleanliness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1" marL="9144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Fresh Vegetables Consumption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02" name="Google Shape;402;g318dcec1fb7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4250" y="1998075"/>
            <a:ext cx="8387823" cy="55886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318dcec1fb7_1_16"/>
          <p:cNvSpPr txBox="1"/>
          <p:nvPr/>
        </p:nvSpPr>
        <p:spPr>
          <a:xfrm>
            <a:off x="12195925" y="7847825"/>
            <a:ext cx="52497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Population Distribution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18dcec1fb7_1_24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409" name="Google Shape;409;g318dcec1fb7_1_24"/>
          <p:cNvSpPr txBox="1"/>
          <p:nvPr/>
        </p:nvSpPr>
        <p:spPr>
          <a:xfrm>
            <a:off x="1057251" y="1099400"/>
            <a:ext cx="105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 Generalization</a:t>
            </a:r>
            <a:endParaRPr/>
          </a:p>
        </p:txBody>
      </p:sp>
      <p:sp>
        <p:nvSpPr>
          <p:cNvPr id="410" name="Google Shape;410;g318dcec1fb7_1_24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318dcec1fb7_1_24"/>
          <p:cNvSpPr txBox="1"/>
          <p:nvPr/>
        </p:nvSpPr>
        <p:spPr>
          <a:xfrm>
            <a:off x="1307950" y="1802875"/>
            <a:ext cx="14387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Observed Results: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Using Post-Stratification to adapt model trained on one group to another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2" name="Google Shape;412;g318dcec1fb7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400" y="3265600"/>
            <a:ext cx="13244805" cy="64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18e167d35e_7_75"/>
          <p:cNvSpPr txBox="1"/>
          <p:nvPr/>
        </p:nvSpPr>
        <p:spPr>
          <a:xfrm>
            <a:off x="1272600" y="1838225"/>
            <a:ext cx="14917800" cy="23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Evaluate Post-Stratification on different and robust feature sets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Explore Propensity Score to effect of aging by taking into consideration different set of features as covariates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Integrated Analysis to encourage certain </a:t>
            </a:r>
            <a:r>
              <a:rPr i="1"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Lifestyles</a:t>
            </a:r>
            <a:r>
              <a:rPr i="1"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and </a:t>
            </a:r>
            <a:r>
              <a:rPr i="1"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Habits 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 better and long life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18" name="Google Shape;418;g318e167d35e_7_75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419" name="Google Shape;419;g318e167d35e_7_75"/>
          <p:cNvSpPr txBox="1"/>
          <p:nvPr/>
        </p:nvSpPr>
        <p:spPr>
          <a:xfrm>
            <a:off x="1393076" y="1028700"/>
            <a:ext cx="105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What’s Next</a:t>
            </a:r>
            <a:endParaRPr/>
          </a:p>
        </p:txBody>
      </p:sp>
      <p:sp>
        <p:nvSpPr>
          <p:cNvPr id="420" name="Google Shape;420;g318e167d35e_7_75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8c3265bc3_0_96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114" name="Google Shape;114;g318c3265bc3_0_96"/>
          <p:cNvSpPr txBox="1"/>
          <p:nvPr/>
        </p:nvSpPr>
        <p:spPr>
          <a:xfrm>
            <a:off x="1393075" y="1028700"/>
            <a:ext cx="1234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Challenges to study Centenarian Population?</a:t>
            </a:r>
            <a:endParaRPr/>
          </a:p>
        </p:txBody>
      </p:sp>
      <p:sp>
        <p:nvSpPr>
          <p:cNvPr id="115" name="Google Shape;115;g318c3265bc3_0_96"/>
          <p:cNvSpPr txBox="1"/>
          <p:nvPr/>
        </p:nvSpPr>
        <p:spPr>
          <a:xfrm>
            <a:off x="1251675" y="2579400"/>
            <a:ext cx="7197000" cy="23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Too many confounding variables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Absence of a standardized dataset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Insufficient lifestyle data across multiple countries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6" name="Google Shape;116;g318c3265bc3_0_96"/>
          <p:cNvSpPr txBox="1"/>
          <p:nvPr/>
        </p:nvSpPr>
        <p:spPr>
          <a:xfrm>
            <a:off x="168419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g318c3265bc3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4200" y="2035012"/>
            <a:ext cx="9192279" cy="64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4"/>
          <p:cNvSpPr/>
          <p:nvPr/>
        </p:nvSpPr>
        <p:spPr>
          <a:xfrm>
            <a:off x="716182" y="9836474"/>
            <a:ext cx="16855636" cy="450526"/>
          </a:xfrm>
          <a:custGeom>
            <a:rect b="b" l="l" r="r" t="t"/>
            <a:pathLst>
              <a:path extrusionOk="0" h="152400" w="5701783">
                <a:moveTo>
                  <a:pt x="0" y="0"/>
                </a:moveTo>
                <a:lnTo>
                  <a:pt x="5701783" y="0"/>
                </a:lnTo>
                <a:lnTo>
                  <a:pt x="5701783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426" name="Google Shape;426;p14"/>
          <p:cNvSpPr txBox="1"/>
          <p:nvPr/>
        </p:nvSpPr>
        <p:spPr>
          <a:xfrm>
            <a:off x="1028700" y="3065796"/>
            <a:ext cx="93864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Thank </a:t>
            </a:r>
            <a:r>
              <a:rPr b="1" lang="en-US" sz="80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Y</a:t>
            </a:r>
            <a:r>
              <a:rPr b="1" i="0" lang="en-US" sz="8000" u="none" cap="none" strike="noStrike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ou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Questions</a:t>
            </a:r>
            <a:r>
              <a:rPr b="1" i="0" lang="en-US" sz="8000" u="none" cap="none" strike="noStrike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/>
          </a:p>
        </p:txBody>
      </p:sp>
      <p:sp>
        <p:nvSpPr>
          <p:cNvPr id="427" name="Google Shape;427;p14"/>
          <p:cNvSpPr txBox="1"/>
          <p:nvPr/>
        </p:nvSpPr>
        <p:spPr>
          <a:xfrm>
            <a:off x="10415162" y="402916"/>
            <a:ext cx="2903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4"/>
          <p:cNvSpPr txBox="1"/>
          <p:nvPr/>
        </p:nvSpPr>
        <p:spPr>
          <a:xfrm>
            <a:off x="10415162" y="1069668"/>
            <a:ext cx="2903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4"/>
          <p:cNvSpPr txBox="1"/>
          <p:nvPr/>
        </p:nvSpPr>
        <p:spPr>
          <a:xfrm>
            <a:off x="1028700" y="402916"/>
            <a:ext cx="3996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4"/>
          <p:cNvSpPr txBox="1"/>
          <p:nvPr/>
        </p:nvSpPr>
        <p:spPr>
          <a:xfrm>
            <a:off x="1028700" y="1069668"/>
            <a:ext cx="3996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4"/>
          <p:cNvSpPr txBox="1"/>
          <p:nvPr/>
        </p:nvSpPr>
        <p:spPr>
          <a:xfrm>
            <a:off x="14355767" y="402916"/>
            <a:ext cx="2903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4"/>
          <p:cNvSpPr txBox="1"/>
          <p:nvPr/>
        </p:nvSpPr>
        <p:spPr>
          <a:xfrm>
            <a:off x="14355767" y="1069668"/>
            <a:ext cx="2903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8dcec1fb7_1_0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123" name="Google Shape;123;g318dcec1fb7_1_0"/>
          <p:cNvSpPr txBox="1"/>
          <p:nvPr/>
        </p:nvSpPr>
        <p:spPr>
          <a:xfrm>
            <a:off x="1393075" y="1028700"/>
            <a:ext cx="1234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Progress Overview</a:t>
            </a:r>
            <a:endParaRPr b="1"/>
          </a:p>
        </p:txBody>
      </p:sp>
      <p:sp>
        <p:nvSpPr>
          <p:cNvPr id="124" name="Google Shape;124;g318dcec1fb7_1_0"/>
          <p:cNvSpPr txBox="1"/>
          <p:nvPr/>
        </p:nvSpPr>
        <p:spPr>
          <a:xfrm>
            <a:off x="1393075" y="1820550"/>
            <a:ext cx="15963900" cy="7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Explored and reached out to 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researchers 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 datasets containing potential lifestyle structures of centenarians.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Conducted exploratory data analysis (EDA) on the demographic dataset from the International Database on Longevity (IDL) to identify the target population in Europe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Explored the Chinese longevity dataset for insights into centenarian lifestyle patterns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Updates Since Initial Progress</a:t>
            </a:r>
            <a:endParaRPr b="1" sz="24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b="1" i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Access Challenges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: Unable to obtain access to the Okinawa Health Survey dataset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b="1" i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Access Granted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: Successfully secured access to the </a:t>
            </a:r>
            <a:r>
              <a:rPr i="1"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Chinese Survey Dataset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, which includes key insights into the lifestyle of centenarians and other age categories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b="1" i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Further Analysis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: Conducted a detailed analysis of different sections of the Chinese survey to extract actionable insights, develop province-specific models, and investigate generalization methods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5" name="Google Shape;125;g318dcec1fb7_1_0"/>
          <p:cNvSpPr txBox="1"/>
          <p:nvPr/>
        </p:nvSpPr>
        <p:spPr>
          <a:xfrm>
            <a:off x="168419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8c3265bc3_0_104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131" name="Google Shape;131;g318c3265bc3_0_104"/>
          <p:cNvSpPr txBox="1"/>
          <p:nvPr/>
        </p:nvSpPr>
        <p:spPr>
          <a:xfrm>
            <a:off x="1393075" y="1028700"/>
            <a:ext cx="1234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Dataset Overview - Survey Structure</a:t>
            </a:r>
            <a:endParaRPr b="1"/>
          </a:p>
        </p:txBody>
      </p:sp>
      <p:sp>
        <p:nvSpPr>
          <p:cNvPr id="132" name="Google Shape;132;g318c3265bc3_0_104"/>
          <p:cNvSpPr txBox="1"/>
          <p:nvPr/>
        </p:nvSpPr>
        <p:spPr>
          <a:xfrm>
            <a:off x="1393075" y="2280100"/>
            <a:ext cx="15185400" cy="6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survey was conducted over a span of 13 years, from 1998 to 2011, focusing on understanding the lifestyle habits of individuals aged 70 to 110 and above.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survey was structured into eight sections, each with detailed questionnaires covering topics such as illness, personal background, lifestyle, life evaluation, and other relevant aspects.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participant pool varied across the years, as some participants passed away during the study period, while new participants were added to maintain the dataset's scope and relevance.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3" name="Google Shape;133;g318c3265bc3_0_104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8e167d35e_5_23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139" name="Google Shape;139;g318e167d35e_5_23"/>
          <p:cNvSpPr txBox="1"/>
          <p:nvPr/>
        </p:nvSpPr>
        <p:spPr>
          <a:xfrm>
            <a:off x="1393075" y="1028700"/>
            <a:ext cx="12340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0" name="Google Shape;140;g318e167d35e_5_23"/>
          <p:cNvSpPr txBox="1"/>
          <p:nvPr/>
        </p:nvSpPr>
        <p:spPr>
          <a:xfrm>
            <a:off x="1393075" y="2280100"/>
            <a:ext cx="1518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1" name="Google Shape;141;g318e167d35e_5_23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g318e167d35e_5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99" y="1865100"/>
            <a:ext cx="12326191" cy="77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8e167d35e_7_6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148" name="Google Shape;148;g318e167d35e_7_6"/>
          <p:cNvSpPr txBox="1"/>
          <p:nvPr/>
        </p:nvSpPr>
        <p:spPr>
          <a:xfrm>
            <a:off x="862826" y="1028700"/>
            <a:ext cx="105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Questionnaire Overview</a:t>
            </a:r>
            <a:r>
              <a:rPr lang="en-US" sz="240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- </a:t>
            </a:r>
            <a:r>
              <a:rPr lang="en-US" sz="240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Personal Background</a:t>
            </a:r>
            <a:endParaRPr/>
          </a:p>
        </p:txBody>
      </p:sp>
      <p:sp>
        <p:nvSpPr>
          <p:cNvPr id="149" name="Google Shape;149;g318e167d35e_7_6"/>
          <p:cNvSpPr txBox="1"/>
          <p:nvPr/>
        </p:nvSpPr>
        <p:spPr>
          <a:xfrm>
            <a:off x="1307950" y="1802875"/>
            <a:ext cx="7971600" cy="7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Life Evaluation Survey: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Conducted in waves from 1998 to 2011.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Objective:</a:t>
            </a: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To assess the personal background of participants.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Insights:</a:t>
            </a:r>
            <a:endParaRPr b="1" sz="24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Understanding participants' demographics, education, marital status and financial support.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81000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Poppins Light"/>
              <a:buChar char="-"/>
            </a:pPr>
            <a:r>
              <a:rPr lang="en-US" sz="240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Reveals patterns in healthcare equity, generational shifts and role of social and familial support in shaping well being and longevity.</a:t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rgbClr val="33333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g318e167d35e_7_6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g318e167d35e_7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6150" y="1028700"/>
            <a:ext cx="6493274" cy="874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8e167d35e_7_16"/>
          <p:cNvSpPr/>
          <p:nvPr/>
        </p:nvSpPr>
        <p:spPr>
          <a:xfrm>
            <a:off x="0" y="0"/>
            <a:ext cx="18280549" cy="450342"/>
          </a:xfrm>
          <a:custGeom>
            <a:rect b="b" l="l" r="r" t="t"/>
            <a:pathLst>
              <a:path extrusionOk="0" h="152400" w="6186311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00C49A"/>
          </a:solidFill>
          <a:ln>
            <a:noFill/>
          </a:ln>
        </p:spPr>
      </p:sp>
      <p:sp>
        <p:nvSpPr>
          <p:cNvPr id="157" name="Google Shape;157;g318e167d35e_7_16"/>
          <p:cNvSpPr txBox="1"/>
          <p:nvPr/>
        </p:nvSpPr>
        <p:spPr>
          <a:xfrm>
            <a:off x="1393076" y="1028700"/>
            <a:ext cx="105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r>
              <a:rPr lang="en-US" sz="240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- Personal Background</a:t>
            </a:r>
            <a:endParaRPr/>
          </a:p>
        </p:txBody>
      </p:sp>
      <p:sp>
        <p:nvSpPr>
          <p:cNvPr id="158" name="Google Shape;158;g318e167d35e_7_16"/>
          <p:cNvSpPr txBox="1"/>
          <p:nvPr/>
        </p:nvSpPr>
        <p:spPr>
          <a:xfrm>
            <a:off x="16918147" y="9134475"/>
            <a:ext cx="68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g318e167d35e_7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375" y="2508225"/>
            <a:ext cx="13643325" cy="684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